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548" autoAdjust="0"/>
  </p:normalViewPr>
  <p:slideViewPr>
    <p:cSldViewPr snapToGrid="0">
      <p:cViewPr>
        <p:scale>
          <a:sx n="75" d="100"/>
          <a:sy n="75" d="100"/>
        </p:scale>
        <p:origin x="702" y="29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单击以编辑母版副标题样式</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56845DB8-1FAD-430F-B257-3254B26B6507}" type="datetimeFigureOut">
              <a:rPr lang="zh-CN" altLang="en-US" smtClean="0"/>
              <a:t>2018/9/20</a:t>
            </a:fld>
            <a:endParaRPr lang="zh-CN" altLang="en-US"/>
          </a:p>
        </p:txBody>
      </p:sp>
      <p:sp>
        <p:nvSpPr>
          <p:cNvPr id="5" name="Footer Placeholder 4"/>
          <p:cNvSpPr>
            <a:spLocks noGrp="1"/>
          </p:cNvSpPr>
          <p:nvPr>
            <p:ph type="ftr" sz="quarter" idx="11"/>
          </p:nvPr>
        </p:nvSpPr>
        <p:spPr>
          <a:xfrm>
            <a:off x="1876424" y="5410201"/>
            <a:ext cx="5124886" cy="365125"/>
          </a:xfrm>
        </p:spPr>
        <p:txBody>
          <a:bodyPr/>
          <a:lstStyle/>
          <a:p>
            <a:endParaRPr lang="zh-CN" altLang="en-US"/>
          </a:p>
        </p:txBody>
      </p:sp>
      <p:sp>
        <p:nvSpPr>
          <p:cNvPr id="6" name="Slide Number Placeholder 5"/>
          <p:cNvSpPr>
            <a:spLocks noGrp="1"/>
          </p:cNvSpPr>
          <p:nvPr>
            <p:ph type="sldNum" sz="quarter" idx="12"/>
          </p:nvPr>
        </p:nvSpPr>
        <p:spPr>
          <a:xfrm>
            <a:off x="9896911" y="5410199"/>
            <a:ext cx="771089" cy="365125"/>
          </a:xfrm>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1747559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zh-CN" altLang="en-US" smtClean="0"/>
              <a:t>单击图标添加图片</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4261080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25902127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zh-CN" altLang="en-US" smtClean="0"/>
              <a:t>单击此处编辑母版标题样式</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F0FD11-8971-487C-87BE-9029362293D9}" type="slidenum">
              <a:rPr lang="zh-CN" altLang="en-US" smtClean="0"/>
              <a:t>‹#›</a:t>
            </a:fld>
            <a:endParaRPr lang="zh-CN" altLang="en-US"/>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27186474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zh-CN" altLang="en-US" smtClean="0"/>
              <a:t>单击此处编辑母版标题样式</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32041750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栏">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zh-CN" altLang="en-US" smtClean="0"/>
              <a:t>单击此处编辑母版标题样式</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3" name="Date Placeholder 2"/>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11436430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图片栏">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zh-CN" altLang="en-US" smtClean="0"/>
              <a:t>单击此处编辑母版标题样式</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zh-CN" altLang="en-US" smtClean="0"/>
              <a:t>单击图标添加图片</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zh-CN" altLang="en-US" smtClean="0"/>
              <a:t>单击图标添加图片</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zh-CN" altLang="en-US" smtClean="0"/>
              <a:t>单击图标添加图片</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编辑母版文本样式</a:t>
            </a:r>
          </a:p>
        </p:txBody>
      </p:sp>
      <p:sp>
        <p:nvSpPr>
          <p:cNvPr id="3" name="Date Placeholder 2"/>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225827436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ncho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398364677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31027078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24411639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编辑母版文本样式</a:t>
            </a:r>
          </a:p>
        </p:txBody>
      </p:sp>
      <p:sp>
        <p:nvSpPr>
          <p:cNvPr id="4" name="Date Placeholder 3"/>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31548381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32899041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4" name="Content Placeholder 3"/>
          <p:cNvSpPr>
            <a:spLocks noGrp="1"/>
          </p:cNvSpPr>
          <p:nvPr>
            <p:ph sz="half" idx="2"/>
          </p:nvPr>
        </p:nvSpPr>
        <p:spPr>
          <a:xfrm>
            <a:off x="1141410" y="3073397"/>
            <a:ext cx="4878391" cy="271780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编辑母版文本样式</a:t>
            </a:r>
          </a:p>
        </p:txBody>
      </p:sp>
      <p:sp>
        <p:nvSpPr>
          <p:cNvPr id="6" name="Content Placeholder 5"/>
          <p:cNvSpPr>
            <a:spLocks noGrp="1"/>
          </p:cNvSpPr>
          <p:nvPr>
            <p:ph sz="quarter" idx="4"/>
          </p:nvPr>
        </p:nvSpPr>
        <p:spPr>
          <a:xfrm>
            <a:off x="6172200" y="3073397"/>
            <a:ext cx="4875210" cy="2717801"/>
          </a:xfrm>
        </p:spPr>
        <p:txBody>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83639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28339418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7999316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8897067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编辑母版文本样式</a:t>
            </a:r>
          </a:p>
        </p:txBody>
      </p:sp>
      <p:sp>
        <p:nvSpPr>
          <p:cNvPr id="5" name="Date Placeholder 4"/>
          <p:cNvSpPr>
            <a:spLocks noGrp="1"/>
          </p:cNvSpPr>
          <p:nvPr>
            <p:ph type="dt" sz="half" idx="10"/>
          </p:nvPr>
        </p:nvSpPr>
        <p:spPr/>
        <p:txBody>
          <a:bodyPr/>
          <a:lstStyle/>
          <a:p>
            <a:fld id="{56845DB8-1FAD-430F-B257-3254B26B6507}" type="datetimeFigureOut">
              <a:rPr lang="zh-CN" altLang="en-US" smtClean="0"/>
              <a:t>2018/9/20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777033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56845DB8-1FAD-430F-B257-3254B26B6507}" type="datetimeFigureOut">
              <a:rPr lang="zh-CN" altLang="en-US" smtClean="0"/>
              <a:t>2018/9/20</a:t>
            </a:fld>
            <a:endParaRPr lang="zh-CN" altLang="en-US"/>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00F0FD11-8971-487C-87BE-9029362293D9}" type="slidenum">
              <a:rPr lang="zh-CN" altLang="en-US" smtClean="0"/>
              <a:t>‹#›</a:t>
            </a:fld>
            <a:endParaRPr lang="zh-CN" altLang="en-US"/>
          </a:p>
        </p:txBody>
      </p:sp>
    </p:spTree>
    <p:extLst>
      <p:ext uri="{BB962C8B-B14F-4D97-AF65-F5344CB8AC3E}">
        <p14:creationId xmlns:p14="http://schemas.microsoft.com/office/powerpoint/2010/main" val="4182515923"/>
      </p:ext>
    </p:extLst>
  </p:cSld>
  <p:clrMap bg1="dk1" tx1="lt1" bg2="dk2" tx2="lt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 id="2147483706" r:id="rId16"/>
    <p:sldLayoutId id="2147483707"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1.gi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4.PNG"/><Relationship Id="rId1" Type="http://schemas.openxmlformats.org/officeDocument/2006/relationships/slideLayout" Target="../slideLayouts/slideLayout15.xml"/><Relationship Id="rId4" Type="http://schemas.openxmlformats.org/officeDocument/2006/relationships/image" Target="../media/image6.jpg"/></Relationships>
</file>

<file path=ppt/slides/_rels/slide5.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5.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15.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5.xml"/><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8.xm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smtClean="0">
                <a:solidFill>
                  <a:schemeClr val="accent6">
                    <a:lumMod val="20000"/>
                    <a:lumOff val="80000"/>
                  </a:schemeClr>
                </a:solidFill>
              </a:rPr>
              <a:t>自动售货机</a:t>
            </a:r>
            <a:endParaRPr lang="zh-CN" altLang="en-US">
              <a:solidFill>
                <a:schemeClr val="accent6">
                  <a:lumMod val="20000"/>
                  <a:lumOff val="80000"/>
                </a:schemeClr>
              </a:solidFill>
            </a:endParaRPr>
          </a:p>
        </p:txBody>
      </p:sp>
      <p:sp>
        <p:nvSpPr>
          <p:cNvPr id="3" name="副标题 2"/>
          <p:cNvSpPr>
            <a:spLocks noGrp="1"/>
          </p:cNvSpPr>
          <p:nvPr>
            <p:ph type="subTitle" idx="1"/>
          </p:nvPr>
        </p:nvSpPr>
        <p:spPr>
          <a:xfrm>
            <a:off x="7973122" y="5070397"/>
            <a:ext cx="2694877" cy="802887"/>
          </a:xfrm>
        </p:spPr>
        <p:txBody>
          <a:bodyPr>
            <a:normAutofit fontScale="92500" lnSpcReduction="20000"/>
          </a:bodyPr>
          <a:lstStyle/>
          <a:p>
            <a:pPr algn="ctr"/>
            <a:r>
              <a:rPr lang="zh-CN" altLang="en-US" smtClean="0"/>
              <a:t>机械工程</a:t>
            </a:r>
            <a:r>
              <a:rPr lang="en-US" altLang="zh-CN" smtClean="0"/>
              <a:t>14-2</a:t>
            </a:r>
            <a:r>
              <a:rPr lang="zh-CN" altLang="en-US" smtClean="0"/>
              <a:t>班</a:t>
            </a:r>
            <a:endParaRPr lang="en-US" altLang="zh-CN" smtClean="0"/>
          </a:p>
          <a:p>
            <a:pPr algn="ctr"/>
            <a:r>
              <a:rPr lang="zh-CN" altLang="en-US"/>
              <a:t>第一组</a:t>
            </a:r>
          </a:p>
        </p:txBody>
      </p:sp>
    </p:spTree>
    <p:extLst>
      <p:ext uri="{BB962C8B-B14F-4D97-AF65-F5344CB8AC3E}">
        <p14:creationId xmlns:p14="http://schemas.microsoft.com/office/powerpoint/2010/main" val="20990377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内容占位符 6"/>
          <p:cNvPicPr>
            <a:picLocks noGrp="1" noChangeAspect="1"/>
          </p:cNvPicPr>
          <p:nvPr>
            <p:ph idx="4294967295"/>
          </p:nvPr>
        </p:nvPicPr>
        <p:blipFill>
          <a:blip r:embed="rId2">
            <a:extLst>
              <a:ext uri="{28A0092B-C50C-407E-A947-70E740481C1C}">
                <a14:useLocalDpi xmlns:a14="http://schemas.microsoft.com/office/drawing/2010/main" val="0"/>
              </a:ext>
            </a:extLst>
          </a:blip>
          <a:stretch>
            <a:fillRect/>
          </a:stretch>
        </p:blipFill>
        <p:spPr>
          <a:xfrm>
            <a:off x="3348038" y="1384300"/>
            <a:ext cx="4881562" cy="3759200"/>
          </a:xfrm>
        </p:spPr>
      </p:pic>
    </p:spTree>
    <p:extLst>
      <p:ext uri="{BB962C8B-B14F-4D97-AF65-F5344CB8AC3E}">
        <p14:creationId xmlns:p14="http://schemas.microsoft.com/office/powerpoint/2010/main" val="403477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idx="1"/>
          </p:nvPr>
        </p:nvPicPr>
        <p:blipFill rotWithShape="1">
          <a:blip r:embed="rId2" cstate="print">
            <a:extLst>
              <a:ext uri="{28A0092B-C50C-407E-A947-70E740481C1C}">
                <a14:useLocalDpi xmlns:a14="http://schemas.microsoft.com/office/drawing/2010/main" val="0"/>
              </a:ext>
            </a:extLst>
          </a:blip>
          <a:srcRect t="-75" b="602"/>
          <a:stretch/>
        </p:blipFill>
        <p:spPr>
          <a:xfrm>
            <a:off x="2476501" y="606425"/>
            <a:ext cx="6591300" cy="5311775"/>
          </a:xfrm>
        </p:spPr>
      </p:pic>
    </p:spTree>
    <p:extLst>
      <p:ext uri="{BB962C8B-B14F-4D97-AF65-F5344CB8AC3E}">
        <p14:creationId xmlns:p14="http://schemas.microsoft.com/office/powerpoint/2010/main" val="32553935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1243011" y="1177926"/>
            <a:ext cx="9906000" cy="2852737"/>
          </a:xfrm>
        </p:spPr>
        <p:txBody>
          <a:bodyPr>
            <a:normAutofit/>
          </a:bodyPr>
          <a:lstStyle/>
          <a:p>
            <a:pPr algn="ctr"/>
            <a:r>
              <a:rPr lang="zh-CN" altLang="en-US" sz="9600">
                <a:solidFill>
                  <a:schemeClr val="accent6">
                    <a:lumMod val="20000"/>
                    <a:lumOff val="80000"/>
                  </a:schemeClr>
                </a:solidFill>
              </a:rPr>
              <a:t>谢</a:t>
            </a:r>
            <a:r>
              <a:rPr lang="zh-CN" altLang="en-US" sz="9600" smtClean="0">
                <a:solidFill>
                  <a:schemeClr val="accent6">
                    <a:lumMod val="20000"/>
                    <a:lumOff val="80000"/>
                  </a:schemeClr>
                </a:solidFill>
              </a:rPr>
              <a:t>谢大家</a:t>
            </a:r>
            <a:r>
              <a:rPr lang="zh-CN" altLang="en-US" sz="9600">
                <a:solidFill>
                  <a:schemeClr val="accent6">
                    <a:lumMod val="20000"/>
                    <a:lumOff val="80000"/>
                  </a:schemeClr>
                </a:solidFill>
              </a:rPr>
              <a:t>！</a:t>
            </a:r>
          </a:p>
        </p:txBody>
      </p:sp>
    </p:spTree>
    <p:extLst>
      <p:ext uri="{BB962C8B-B14F-4D97-AF65-F5344CB8AC3E}">
        <p14:creationId xmlns:p14="http://schemas.microsoft.com/office/powerpoint/2010/main" val="1154515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80">
                                          <p:stCondLst>
                                            <p:cond delay="0"/>
                                          </p:stCondLst>
                                        </p:cTn>
                                        <p:tgtEl>
                                          <p:spTgt spid="5"/>
                                        </p:tgtEl>
                                      </p:cBhvr>
                                    </p:animEffect>
                                    <p:anim calcmode="lin" valueType="num">
                                      <p:cBhvr>
                                        <p:cTn id="8" dur="1822" tmFilter="0,0; 0.14,0.36; 0.43,0.73; 0.71,0.91; 1.0,1.0">
                                          <p:stCondLst>
                                            <p:cond delay="0"/>
                                          </p:stCondLst>
                                        </p:cTn>
                                        <p:tgtEl>
                                          <p:spTgt spid="5"/>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5"/>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5"/>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5"/>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5"/>
                                        </p:tgtEl>
                                        <p:attrNameLst>
                                          <p:attrName>ppt_y</p:attrName>
                                        </p:attrNameLst>
                                      </p:cBhvr>
                                      <p:tavLst>
                                        <p:tav tm="0" fmla="#ppt_y-sin(pi*$)/81">
                                          <p:val>
                                            <p:fltVal val="0"/>
                                          </p:val>
                                        </p:tav>
                                        <p:tav tm="100000">
                                          <p:val>
                                            <p:fltVal val="1"/>
                                          </p:val>
                                        </p:tav>
                                      </p:tavLst>
                                    </p:anim>
                                    <p:animScale>
                                      <p:cBhvr>
                                        <p:cTn id="13" dur="26">
                                          <p:stCondLst>
                                            <p:cond delay="650"/>
                                          </p:stCondLst>
                                        </p:cTn>
                                        <p:tgtEl>
                                          <p:spTgt spid="5"/>
                                        </p:tgtEl>
                                      </p:cBhvr>
                                      <p:to x="100000" y="60000"/>
                                    </p:animScale>
                                    <p:animScale>
                                      <p:cBhvr>
                                        <p:cTn id="14" dur="166" decel="50000">
                                          <p:stCondLst>
                                            <p:cond delay="676"/>
                                          </p:stCondLst>
                                        </p:cTn>
                                        <p:tgtEl>
                                          <p:spTgt spid="5"/>
                                        </p:tgtEl>
                                      </p:cBhvr>
                                      <p:to x="100000" y="100000"/>
                                    </p:animScale>
                                    <p:animScale>
                                      <p:cBhvr>
                                        <p:cTn id="15" dur="26">
                                          <p:stCondLst>
                                            <p:cond delay="1312"/>
                                          </p:stCondLst>
                                        </p:cTn>
                                        <p:tgtEl>
                                          <p:spTgt spid="5"/>
                                        </p:tgtEl>
                                      </p:cBhvr>
                                      <p:to x="100000" y="80000"/>
                                    </p:animScale>
                                    <p:animScale>
                                      <p:cBhvr>
                                        <p:cTn id="16" dur="166" decel="50000">
                                          <p:stCondLst>
                                            <p:cond delay="1338"/>
                                          </p:stCondLst>
                                        </p:cTn>
                                        <p:tgtEl>
                                          <p:spTgt spid="5"/>
                                        </p:tgtEl>
                                      </p:cBhvr>
                                      <p:to x="100000" y="100000"/>
                                    </p:animScale>
                                    <p:animScale>
                                      <p:cBhvr>
                                        <p:cTn id="17" dur="26">
                                          <p:stCondLst>
                                            <p:cond delay="1642"/>
                                          </p:stCondLst>
                                        </p:cTn>
                                        <p:tgtEl>
                                          <p:spTgt spid="5"/>
                                        </p:tgtEl>
                                      </p:cBhvr>
                                      <p:to x="100000" y="90000"/>
                                    </p:animScale>
                                    <p:animScale>
                                      <p:cBhvr>
                                        <p:cTn id="18" dur="166" decel="50000">
                                          <p:stCondLst>
                                            <p:cond delay="1668"/>
                                          </p:stCondLst>
                                        </p:cTn>
                                        <p:tgtEl>
                                          <p:spTgt spid="5"/>
                                        </p:tgtEl>
                                      </p:cBhvr>
                                      <p:to x="100000" y="100000"/>
                                    </p:animScale>
                                    <p:animScale>
                                      <p:cBhvr>
                                        <p:cTn id="19" dur="26">
                                          <p:stCondLst>
                                            <p:cond delay="1808"/>
                                          </p:stCondLst>
                                        </p:cTn>
                                        <p:tgtEl>
                                          <p:spTgt spid="5"/>
                                        </p:tgtEl>
                                      </p:cBhvr>
                                      <p:to x="100000" y="95000"/>
                                    </p:animScale>
                                    <p:animScale>
                                      <p:cBhvr>
                                        <p:cTn id="20" dur="166" decel="50000">
                                          <p:stCondLst>
                                            <p:cond delay="1834"/>
                                          </p:stCondLst>
                                        </p:cTn>
                                        <p:tgtEl>
                                          <p:spTgt spid="5"/>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057495" y="592138"/>
            <a:ext cx="3856037" cy="1123212"/>
          </a:xfrm>
        </p:spPr>
        <p:txBody>
          <a:bodyPr/>
          <a:lstStyle/>
          <a:p>
            <a:pPr algn="ctr"/>
            <a:r>
              <a:rPr lang="zh-CN" altLang="en-US" smtClean="0">
                <a:solidFill>
                  <a:schemeClr val="accent6">
                    <a:lumMod val="50000"/>
                  </a:schemeClr>
                </a:solidFill>
              </a:rPr>
              <a:t>自动售货机</a:t>
            </a:r>
            <a:endParaRPr lang="zh-CN" altLang="en-US">
              <a:solidFill>
                <a:schemeClr val="accent6">
                  <a:lumMod val="50000"/>
                </a:schemeClr>
              </a:solidFill>
            </a:endParaRPr>
          </a:p>
        </p:txBody>
      </p:sp>
      <p:pic>
        <p:nvPicPr>
          <p:cNvPr id="7" name="内容占位符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5384437" y="592138"/>
            <a:ext cx="5434738" cy="5199062"/>
          </a:xfrm>
        </p:spPr>
      </p:pic>
      <p:sp>
        <p:nvSpPr>
          <p:cNvPr id="6" name="文本占位符 5"/>
          <p:cNvSpPr>
            <a:spLocks noGrp="1"/>
          </p:cNvSpPr>
          <p:nvPr>
            <p:ph type="body" sz="half" idx="2"/>
          </p:nvPr>
        </p:nvSpPr>
        <p:spPr>
          <a:xfrm>
            <a:off x="1146705" y="1715350"/>
            <a:ext cx="3564995" cy="4075850"/>
          </a:xfrm>
        </p:spPr>
        <p:txBody>
          <a:bodyPr>
            <a:noAutofit/>
          </a:bodyPr>
          <a:lstStyle/>
          <a:p>
            <a:pPr indent="457200"/>
            <a:r>
              <a:rPr lang="zh-CN" altLang="en-US" sz="1800"/>
              <a:t>自动售货机（</a:t>
            </a:r>
            <a:r>
              <a:rPr lang="en-US" altLang="zh-CN" sz="1800"/>
              <a:t>Vending Machine</a:t>
            </a:r>
            <a:r>
              <a:rPr lang="zh-CN" altLang="en-US" sz="1800"/>
              <a:t>，</a:t>
            </a:r>
            <a:r>
              <a:rPr lang="en-US" altLang="zh-CN" sz="1800"/>
              <a:t>VEM</a:t>
            </a:r>
            <a:r>
              <a:rPr lang="zh-CN" altLang="en-US" sz="1800"/>
              <a:t>）是能根据投入的钱币自动付货的机器。自动售货机是商业自动化的常用设备，它不受时间、地点的限制，能节省人力、方便交易。是一种全新的商业零售形式，又被称为</a:t>
            </a:r>
            <a:r>
              <a:rPr lang="en-US" altLang="zh-CN" sz="1800"/>
              <a:t>24</a:t>
            </a:r>
            <a:r>
              <a:rPr lang="zh-CN" altLang="en-US" sz="1800"/>
              <a:t>小时营业的微型超市。目前国内常见的自动售卖机共</a:t>
            </a:r>
            <a:r>
              <a:rPr lang="zh-CN" altLang="en-US" sz="1800"/>
              <a:t>分</a:t>
            </a:r>
            <a:r>
              <a:rPr lang="zh-CN" altLang="en-US" sz="1800" smtClean="0"/>
              <a:t>为以下几种</a:t>
            </a:r>
            <a:r>
              <a:rPr lang="zh-CN" altLang="en-US" sz="1800"/>
              <a:t>：饮料自动售货机、食品自动售货机、综合自动售货机、化妆品自动售</a:t>
            </a:r>
            <a:r>
              <a:rPr lang="zh-CN" altLang="en-US" sz="1800"/>
              <a:t>卖</a:t>
            </a:r>
            <a:r>
              <a:rPr lang="zh-CN" altLang="en-US" sz="1800" smtClean="0"/>
              <a:t>机</a:t>
            </a:r>
            <a:r>
              <a:rPr lang="zh-CN" altLang="en-US" sz="1800"/>
              <a:t>。</a:t>
            </a:r>
          </a:p>
        </p:txBody>
      </p:sp>
    </p:spTree>
    <p:extLst>
      <p:ext uri="{BB962C8B-B14F-4D97-AF65-F5344CB8AC3E}">
        <p14:creationId xmlns:p14="http://schemas.microsoft.com/office/powerpoint/2010/main" val="85211129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6">
                                            <p:txEl>
                                              <p:pRg st="0" end="0"/>
                                            </p:txEl>
                                          </p:spTgt>
                                        </p:tgtEl>
                                        <p:attrNameLst>
                                          <p:attrName>style.visibility</p:attrName>
                                        </p:attrNameLst>
                                      </p:cBhvr>
                                      <p:to>
                                        <p:strVal val="visible"/>
                                      </p:to>
                                    </p:set>
                                    <p:animEffect transition="in" filter="wipe(down)">
                                      <p:cBhvr>
                                        <p:cTn id="19"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标题 10"/>
          <p:cNvSpPr>
            <a:spLocks noGrp="1"/>
          </p:cNvSpPr>
          <p:nvPr>
            <p:ph type="title"/>
          </p:nvPr>
        </p:nvSpPr>
        <p:spPr>
          <a:xfrm>
            <a:off x="1141412" y="1395758"/>
            <a:ext cx="9088437" cy="570202"/>
          </a:xfrm>
          <a:solidFill>
            <a:schemeClr val="accent5">
              <a:lumMod val="75000"/>
            </a:schemeClr>
          </a:solidFill>
        </p:spPr>
        <p:txBody>
          <a:bodyPr>
            <a:normAutofit fontScale="90000"/>
          </a:bodyPr>
          <a:lstStyle/>
          <a:p>
            <a:r>
              <a:rPr lang="zh-CN" altLang="en-US" smtClean="0">
                <a:latin typeface="黑体" panose="02010609060101010101" pitchFamily="49" charset="-122"/>
                <a:ea typeface="黑体" panose="02010609060101010101" pitchFamily="49" charset="-122"/>
              </a:rPr>
              <a:t>发展史</a:t>
            </a:r>
            <a:endParaRPr lang="zh-CN" altLang="en-US">
              <a:latin typeface="黑体" panose="02010609060101010101" pitchFamily="49" charset="-122"/>
              <a:ea typeface="黑体" panose="02010609060101010101" pitchFamily="49" charset="-122"/>
            </a:endParaRPr>
          </a:p>
        </p:txBody>
      </p:sp>
      <p:sp>
        <p:nvSpPr>
          <p:cNvPr id="6" name="竖排文字占位符 5"/>
          <p:cNvSpPr>
            <a:spLocks noGrp="1"/>
          </p:cNvSpPr>
          <p:nvPr>
            <p:ph idx="1"/>
          </p:nvPr>
        </p:nvSpPr>
        <p:spPr/>
        <p:txBody>
          <a:bodyPr>
            <a:normAutofit fontScale="77500" lnSpcReduction="20000"/>
          </a:bodyPr>
          <a:lstStyle/>
          <a:p>
            <a:r>
              <a:rPr lang="zh-CN" altLang="en-US"/>
              <a:t>公元</a:t>
            </a:r>
            <a:r>
              <a:rPr lang="en-US" altLang="zh-CN"/>
              <a:t>1</a:t>
            </a:r>
            <a:r>
              <a:rPr lang="zh-CN" altLang="en-US"/>
              <a:t>世纪，希腊人希罗制造的自动出售圣水的装置是世界上最早的自动售货机。</a:t>
            </a:r>
          </a:p>
          <a:p>
            <a:r>
              <a:rPr lang="en-US" altLang="zh-CN"/>
              <a:t>1925</a:t>
            </a:r>
            <a:r>
              <a:rPr lang="zh-CN" altLang="en-US"/>
              <a:t>年美国研制出售香烟的自动售货机，此后又出现了出售邮票、车票的各种现代自动售货机。现代自动售货机的种类、结构和功能依出售的物品而异，主要有糖果、饮料、报纸等自动售货机。一般的自动售货机由钱币装置、指示装置、贮藏售货装置等组成。钱币装置是售货机的核心，其主要功能是确认投入钱币的真伪，分选钱币的种类，计算金额。如果投入的金额达到购买物品的数值即发出售货信号，并找出余钱。指示装置用以指示顾客所选商品的品种。贮藏售货装置保存商品，接收出售指示信号，把顾客选择的商品送至付货口。一般售货机的钱币装置由投币口、选别装置、确认钱币真伪的检查装置、计算金额的计算装置和找钱装置组成。</a:t>
            </a:r>
            <a:r>
              <a:rPr lang="en-US" altLang="zh-CN"/>
              <a:t>70</a:t>
            </a:r>
            <a:r>
              <a:rPr lang="zh-CN" altLang="en-US"/>
              <a:t>年代以来，出现了采用微型计算机控制的各种新型自动售货机和利用信用卡代替钱币并与计算机连接的更大规模的无人售货系统，如无人自选商场、车站的自动售票和检票系统、银行的现金自动支付机等。</a:t>
            </a:r>
          </a:p>
        </p:txBody>
      </p:sp>
    </p:spTree>
    <p:extLst>
      <p:ext uri="{BB962C8B-B14F-4D97-AF65-F5344CB8AC3E}">
        <p14:creationId xmlns:p14="http://schemas.microsoft.com/office/powerpoint/2010/main" val="283150776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arn(inVertical)">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barn(inVertical)">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uiExpand="1"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占位符 7"/>
          <p:cNvSpPr>
            <a:spLocks noGrp="1"/>
          </p:cNvSpPr>
          <p:nvPr>
            <p:ph type="body" idx="1"/>
          </p:nvPr>
        </p:nvSpPr>
        <p:spPr>
          <a:xfrm>
            <a:off x="1141413" y="5353286"/>
            <a:ext cx="3195240" cy="576262"/>
          </a:xfrm>
        </p:spPr>
        <p:txBody>
          <a:bodyPr/>
          <a:lstStyle/>
          <a:p>
            <a:pPr algn="ctr"/>
            <a:r>
              <a:rPr lang="zh-CN" altLang="en-US" smtClean="0"/>
              <a:t>单厢式</a:t>
            </a:r>
            <a:endParaRPr lang="zh-CN" altLang="en-US"/>
          </a:p>
        </p:txBody>
      </p:sp>
      <p:pic>
        <p:nvPicPr>
          <p:cNvPr id="20" name="图片占位符 19"/>
          <p:cNvPicPr>
            <a:picLocks noGrp="1" noChangeAspect="1"/>
          </p:cNvPicPr>
          <p:nvPr>
            <p:ph type="pic" idx="15"/>
          </p:nvPr>
        </p:nvPicPr>
        <p:blipFill rotWithShape="1">
          <a:blip r:embed="rId2">
            <a:extLst>
              <a:ext uri="{28A0092B-C50C-407E-A947-70E740481C1C}">
                <a14:useLocalDpi xmlns:a14="http://schemas.microsoft.com/office/drawing/2010/main" val="0"/>
              </a:ext>
            </a:extLst>
          </a:blip>
          <a:srcRect l="2505" t="3803" b="9632"/>
          <a:stretch/>
        </p:blipFill>
        <p:spPr>
          <a:xfrm>
            <a:off x="1223010" y="514350"/>
            <a:ext cx="3114040" cy="4422775"/>
          </a:xfrm>
        </p:spPr>
      </p:pic>
      <p:sp>
        <p:nvSpPr>
          <p:cNvPr id="9" name="文本占位符 8"/>
          <p:cNvSpPr>
            <a:spLocks noGrp="1"/>
          </p:cNvSpPr>
          <p:nvPr>
            <p:ph type="body" sz="quarter" idx="3"/>
          </p:nvPr>
        </p:nvSpPr>
        <p:spPr>
          <a:xfrm>
            <a:off x="4487593" y="5353286"/>
            <a:ext cx="3200400" cy="576262"/>
          </a:xfrm>
        </p:spPr>
        <p:txBody>
          <a:bodyPr/>
          <a:lstStyle/>
          <a:p>
            <a:pPr algn="ctr"/>
            <a:r>
              <a:rPr lang="zh-CN" altLang="en-US" smtClean="0"/>
              <a:t>咖啡机</a:t>
            </a:r>
            <a:endParaRPr lang="zh-CN" altLang="en-US"/>
          </a:p>
        </p:txBody>
      </p:sp>
      <p:pic>
        <p:nvPicPr>
          <p:cNvPr id="21" name="图片占位符 20"/>
          <p:cNvPicPr>
            <a:picLocks noGrp="1" noChangeAspect="1"/>
          </p:cNvPicPr>
          <p:nvPr>
            <p:ph type="pic" idx="21"/>
          </p:nvPr>
        </p:nvPicPr>
        <p:blipFill>
          <a:blip r:embed="rId3">
            <a:extLst>
              <a:ext uri="{28A0092B-C50C-407E-A947-70E740481C1C}">
                <a14:useLocalDpi xmlns:a14="http://schemas.microsoft.com/office/drawing/2010/main" val="0"/>
              </a:ext>
            </a:extLst>
          </a:blip>
          <a:srcRect l="1802" r="1802"/>
          <a:stretch>
            <a:fillRect/>
          </a:stretch>
        </p:blipFill>
        <p:spPr>
          <a:xfrm>
            <a:off x="4489450" y="514350"/>
            <a:ext cx="3198813" cy="4422775"/>
          </a:xfrm>
        </p:spPr>
      </p:pic>
      <p:sp>
        <p:nvSpPr>
          <p:cNvPr id="10" name="文本占位符 9"/>
          <p:cNvSpPr>
            <a:spLocks noGrp="1"/>
          </p:cNvSpPr>
          <p:nvPr>
            <p:ph type="body" sz="quarter" idx="13"/>
          </p:nvPr>
        </p:nvSpPr>
        <p:spPr>
          <a:xfrm>
            <a:off x="7838933" y="5353286"/>
            <a:ext cx="3190741" cy="576262"/>
          </a:xfrm>
        </p:spPr>
        <p:txBody>
          <a:bodyPr/>
          <a:lstStyle/>
          <a:p>
            <a:pPr algn="ctr"/>
            <a:r>
              <a:rPr lang="zh-CN" altLang="en-US" smtClean="0"/>
              <a:t>多厢式</a:t>
            </a:r>
            <a:endParaRPr lang="zh-CN" altLang="en-US"/>
          </a:p>
        </p:txBody>
      </p:sp>
      <p:pic>
        <p:nvPicPr>
          <p:cNvPr id="22" name="图片占位符 21"/>
          <p:cNvPicPr>
            <a:picLocks noGrp="1" noChangeAspect="1"/>
          </p:cNvPicPr>
          <p:nvPr>
            <p:ph type="pic" idx="22"/>
          </p:nvPr>
        </p:nvPicPr>
        <p:blipFill rotWithShape="1">
          <a:blip r:embed="rId4">
            <a:extLst>
              <a:ext uri="{28A0092B-C50C-407E-A947-70E740481C1C}">
                <a14:useLocalDpi xmlns:a14="http://schemas.microsoft.com/office/drawing/2010/main" val="0"/>
              </a:ext>
            </a:extLst>
          </a:blip>
          <a:srcRect l="31376" t="-253" r="12369" b="2292"/>
          <a:stretch/>
        </p:blipFill>
        <p:spPr>
          <a:xfrm>
            <a:off x="7851775" y="514350"/>
            <a:ext cx="3195638" cy="4422775"/>
          </a:xfrm>
        </p:spPr>
      </p:pic>
    </p:spTree>
    <p:extLst>
      <p:ext uri="{BB962C8B-B14F-4D97-AF65-F5344CB8AC3E}">
        <p14:creationId xmlns:p14="http://schemas.microsoft.com/office/powerpoint/2010/main" val="3764198604"/>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grpId="0" nodeType="clickEffect">
                                  <p:stCondLst>
                                    <p:cond delay="0"/>
                                  </p:stCondLst>
                                  <p:childTnLst>
                                    <p:set>
                                      <p:cBhvr>
                                        <p:cTn id="13" dur="1" fill="hold">
                                          <p:stCondLst>
                                            <p:cond delay="0"/>
                                          </p:stCondLst>
                                        </p:cTn>
                                        <p:tgtEl>
                                          <p:spTgt spid="8">
                                            <p:txEl>
                                              <p:pRg st="0" end="0"/>
                                            </p:txEl>
                                          </p:spTgt>
                                        </p:tgtEl>
                                        <p:attrNameLst>
                                          <p:attrName>style.visibility</p:attrName>
                                        </p:attrNameLst>
                                      </p:cBhvr>
                                      <p:to>
                                        <p:strVal val="visible"/>
                                      </p:to>
                                    </p:set>
                                    <p:animEffect transition="in" filter="randombar(horizontal)">
                                      <p:cBhvr>
                                        <p:cTn id="14" dur="500"/>
                                        <p:tgtEl>
                                          <p:spTgt spid="8">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1000"/>
                                        <p:tgtEl>
                                          <p:spTgt spid="22"/>
                                        </p:tgtEl>
                                      </p:cBhvr>
                                    </p:animEffect>
                                    <p:anim calcmode="lin" valueType="num">
                                      <p:cBhvr>
                                        <p:cTn id="20" dur="1000" fill="hold"/>
                                        <p:tgtEl>
                                          <p:spTgt spid="22"/>
                                        </p:tgtEl>
                                        <p:attrNameLst>
                                          <p:attrName>ppt_x</p:attrName>
                                        </p:attrNameLst>
                                      </p:cBhvr>
                                      <p:tavLst>
                                        <p:tav tm="0">
                                          <p:val>
                                            <p:strVal val="#ppt_x"/>
                                          </p:val>
                                        </p:tav>
                                        <p:tav tm="100000">
                                          <p:val>
                                            <p:strVal val="#ppt_x"/>
                                          </p:val>
                                        </p:tav>
                                      </p:tavLst>
                                    </p:anim>
                                    <p:anim calcmode="lin" valueType="num">
                                      <p:cBhvr>
                                        <p:cTn id="21"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4" presetClass="entr" presetSubtype="10" fill="hold" grpId="0"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randombar(horizontal)">
                                      <p:cBhvr>
                                        <p:cTn id="26" dur="500"/>
                                        <p:tgtEl>
                                          <p:spTgt spid="1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grpId="0" nodeType="clickEffect">
                                  <p:stCondLst>
                                    <p:cond delay="0"/>
                                  </p:stCondLst>
                                  <p:childTnLst>
                                    <p:set>
                                      <p:cBhvr>
                                        <p:cTn id="36" dur="1" fill="hold">
                                          <p:stCondLst>
                                            <p:cond delay="0"/>
                                          </p:stCondLst>
                                        </p:cTn>
                                        <p:tgtEl>
                                          <p:spTgt spid="9">
                                            <p:txEl>
                                              <p:pRg st="0" end="0"/>
                                            </p:txEl>
                                          </p:spTgt>
                                        </p:tgtEl>
                                        <p:attrNameLst>
                                          <p:attrName>style.visibility</p:attrName>
                                        </p:attrNameLst>
                                      </p:cBhvr>
                                      <p:to>
                                        <p:strVal val="visible"/>
                                      </p:to>
                                    </p:set>
                                    <p:animEffect transition="in" filter="randombar(horizontal)">
                                      <p:cBhvr>
                                        <p:cTn id="3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9" grpId="0" build="p"/>
      <p:bldP spid="10"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标题 24"/>
          <p:cNvSpPr>
            <a:spLocks noGrp="1"/>
          </p:cNvSpPr>
          <p:nvPr>
            <p:ph type="title"/>
          </p:nvPr>
        </p:nvSpPr>
        <p:spPr>
          <a:xfrm>
            <a:off x="1141413" y="904268"/>
            <a:ext cx="9905998" cy="734032"/>
          </a:xfrm>
          <a:solidFill>
            <a:srgbClr val="0070C0"/>
          </a:solidFill>
        </p:spPr>
        <p:txBody>
          <a:bodyPr/>
          <a:lstStyle/>
          <a:p>
            <a:pPr algn="ctr"/>
            <a:r>
              <a:rPr lang="zh-CN" altLang="en-US" smtClean="0"/>
              <a:t>总体结构</a:t>
            </a:r>
            <a:endParaRPr lang="zh-CN" altLang="en-US"/>
          </a:p>
        </p:txBody>
      </p:sp>
      <p:pic>
        <p:nvPicPr>
          <p:cNvPr id="28" name="内容占位符 27"/>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1570164" y="2249488"/>
            <a:ext cx="4020884" cy="3541712"/>
          </a:xfrm>
        </p:spPr>
      </p:pic>
      <p:pic>
        <p:nvPicPr>
          <p:cNvPr id="29" name="内容占位符 28"/>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733403" y="2249488"/>
            <a:ext cx="3752807" cy="3541712"/>
          </a:xfrm>
        </p:spPr>
      </p:pic>
    </p:spTree>
    <p:extLst>
      <p:ext uri="{BB962C8B-B14F-4D97-AF65-F5344CB8AC3E}">
        <p14:creationId xmlns:p14="http://schemas.microsoft.com/office/powerpoint/2010/main" val="3945358929"/>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fade">
                                      <p:cBhvr>
                                        <p:cTn id="12" dur="1000"/>
                                        <p:tgtEl>
                                          <p:spTgt spid="28"/>
                                        </p:tgtEl>
                                      </p:cBhvr>
                                    </p:animEffect>
                                    <p:anim calcmode="lin" valueType="num">
                                      <p:cBhvr>
                                        <p:cTn id="13" dur="1000" fill="hold"/>
                                        <p:tgtEl>
                                          <p:spTgt spid="28"/>
                                        </p:tgtEl>
                                        <p:attrNameLst>
                                          <p:attrName>ppt_x</p:attrName>
                                        </p:attrNameLst>
                                      </p:cBhvr>
                                      <p:tavLst>
                                        <p:tav tm="0">
                                          <p:val>
                                            <p:strVal val="#ppt_x"/>
                                          </p:val>
                                        </p:tav>
                                        <p:tav tm="100000">
                                          <p:val>
                                            <p:strVal val="#ppt_x"/>
                                          </p:val>
                                        </p:tav>
                                      </p:tavLst>
                                    </p:anim>
                                    <p:anim calcmode="lin" valueType="num">
                                      <p:cBhvr>
                                        <p:cTn id="14"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29"/>
                                        </p:tgtEl>
                                        <p:attrNameLst>
                                          <p:attrName>style.visibility</p:attrName>
                                        </p:attrNameLst>
                                      </p:cBhvr>
                                      <p:to>
                                        <p:strVal val="visible"/>
                                      </p:to>
                                    </p:set>
                                    <p:animEffect transition="in" filter="fade">
                                      <p:cBhvr>
                                        <p:cTn id="19" dur="1000"/>
                                        <p:tgtEl>
                                          <p:spTgt spid="29"/>
                                        </p:tgtEl>
                                      </p:cBhvr>
                                    </p:animEffect>
                                    <p:anim calcmode="lin" valueType="num">
                                      <p:cBhvr>
                                        <p:cTn id="20" dur="1000" fill="hold"/>
                                        <p:tgtEl>
                                          <p:spTgt spid="29"/>
                                        </p:tgtEl>
                                        <p:attrNameLst>
                                          <p:attrName>ppt_x</p:attrName>
                                        </p:attrNameLst>
                                      </p:cBhvr>
                                      <p:tavLst>
                                        <p:tav tm="0">
                                          <p:val>
                                            <p:strVal val="#ppt_x"/>
                                          </p:val>
                                        </p:tav>
                                        <p:tav tm="100000">
                                          <p:val>
                                            <p:strVal val="#ppt_x"/>
                                          </p:val>
                                        </p:tav>
                                      </p:tavLst>
                                    </p:anim>
                                    <p:anim calcmode="lin" valueType="num">
                                      <p:cBhvr>
                                        <p:cTn id="21"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标题 11"/>
          <p:cNvSpPr>
            <a:spLocks noGrp="1"/>
          </p:cNvSpPr>
          <p:nvPr>
            <p:ph type="title"/>
          </p:nvPr>
        </p:nvSpPr>
        <p:spPr>
          <a:xfrm>
            <a:off x="1141411" y="609600"/>
            <a:ext cx="9905999" cy="552450"/>
          </a:xfrm>
          <a:solidFill>
            <a:srgbClr val="0070C0"/>
          </a:solidFill>
        </p:spPr>
        <p:txBody>
          <a:bodyPr>
            <a:normAutofit fontScale="90000"/>
          </a:bodyPr>
          <a:lstStyle/>
          <a:p>
            <a:pPr algn="ctr"/>
            <a:r>
              <a:rPr lang="zh-CN" altLang="en-US" smtClean="0"/>
              <a:t>结构介绍</a:t>
            </a:r>
            <a:endParaRPr lang="zh-CN" altLang="en-US"/>
          </a:p>
        </p:txBody>
      </p:sp>
      <p:pic>
        <p:nvPicPr>
          <p:cNvPr id="22" name="图片占位符 21"/>
          <p:cNvPicPr>
            <a:picLocks noGrp="1" noChangeAspect="1"/>
          </p:cNvPicPr>
          <p:nvPr>
            <p:ph type="pic" idx="15"/>
          </p:nvPr>
        </p:nvPicPr>
        <p:blipFill>
          <a:blip r:embed="rId2">
            <a:extLst>
              <a:ext uri="{28A0092B-C50C-407E-A947-70E740481C1C}">
                <a14:useLocalDpi xmlns:a14="http://schemas.microsoft.com/office/drawing/2010/main" val="0"/>
              </a:ext>
            </a:extLst>
          </a:blip>
          <a:srcRect l="4642" r="4642"/>
          <a:stretch>
            <a:fillRect/>
          </a:stretch>
        </p:blipFill>
        <p:spPr>
          <a:xfrm>
            <a:off x="1141413" y="1428750"/>
            <a:ext cx="3195637" cy="3295650"/>
          </a:xfrm>
        </p:spPr>
      </p:pic>
      <p:sp>
        <p:nvSpPr>
          <p:cNvPr id="17" name="文本占位符 16"/>
          <p:cNvSpPr>
            <a:spLocks noGrp="1"/>
          </p:cNvSpPr>
          <p:nvPr>
            <p:ph type="body" sz="half" idx="18"/>
          </p:nvPr>
        </p:nvSpPr>
        <p:spPr/>
        <p:txBody>
          <a:bodyPr>
            <a:normAutofit fontScale="92500"/>
          </a:bodyPr>
          <a:lstStyle/>
          <a:p>
            <a:r>
              <a:rPr lang="zh-CN" altLang="en-US"/>
              <a:t>机身：是自动售货机的整体框架，是自动售货机的颜值担当，一台自动售货机是否做工精良，可在机身细节里得到体现。</a:t>
            </a:r>
          </a:p>
        </p:txBody>
      </p:sp>
      <p:pic>
        <p:nvPicPr>
          <p:cNvPr id="23" name="图片占位符 22"/>
          <p:cNvPicPr>
            <a:picLocks noGrp="1" noChangeAspect="1"/>
          </p:cNvPicPr>
          <p:nvPr>
            <p:ph type="pic" idx="21"/>
          </p:nvPr>
        </p:nvPicPr>
        <p:blipFill rotWithShape="1">
          <a:blip r:embed="rId3">
            <a:extLst>
              <a:ext uri="{28A0092B-C50C-407E-A947-70E740481C1C}">
                <a14:useLocalDpi xmlns:a14="http://schemas.microsoft.com/office/drawing/2010/main" val="0"/>
              </a:ext>
            </a:extLst>
          </a:blip>
          <a:srcRect l="1578" r="-937" b="-2"/>
          <a:stretch/>
        </p:blipFill>
        <p:spPr>
          <a:xfrm>
            <a:off x="4489450" y="1428750"/>
            <a:ext cx="3198813" cy="3295650"/>
          </a:xfrm>
        </p:spPr>
      </p:pic>
      <p:sp>
        <p:nvSpPr>
          <p:cNvPr id="18" name="文本占位符 17"/>
          <p:cNvSpPr>
            <a:spLocks noGrp="1"/>
          </p:cNvSpPr>
          <p:nvPr>
            <p:ph type="body" sz="half" idx="19"/>
          </p:nvPr>
        </p:nvSpPr>
        <p:spPr/>
        <p:txBody>
          <a:bodyPr>
            <a:normAutofit lnSpcReduction="10000"/>
          </a:bodyPr>
          <a:lstStyle/>
          <a:p>
            <a:r>
              <a:rPr lang="zh-CN" altLang="en-US" smtClean="0"/>
              <a:t>货</a:t>
            </a:r>
            <a:r>
              <a:rPr lang="zh-CN" altLang="en-US"/>
              <a:t>架：是销售商品摆设的载体。用作销售的饮料、小食品等商品的摆放在弹簧自动售货机货架上售卖</a:t>
            </a:r>
          </a:p>
        </p:txBody>
      </p:sp>
      <p:pic>
        <p:nvPicPr>
          <p:cNvPr id="24" name="图片占位符 23"/>
          <p:cNvPicPr>
            <a:picLocks noGrp="1" noChangeAspect="1"/>
          </p:cNvPicPr>
          <p:nvPr>
            <p:ph type="pic" idx="22"/>
          </p:nvPr>
        </p:nvPicPr>
        <p:blipFill rotWithShape="1">
          <a:blip r:embed="rId4">
            <a:extLst>
              <a:ext uri="{28A0092B-C50C-407E-A947-70E740481C1C}">
                <a14:useLocalDpi xmlns:a14="http://schemas.microsoft.com/office/drawing/2010/main" val="0"/>
              </a:ext>
            </a:extLst>
          </a:blip>
          <a:srcRect l="2939" t="-145" r="1626" b="-1"/>
          <a:stretch/>
        </p:blipFill>
        <p:spPr>
          <a:xfrm>
            <a:off x="7851775" y="1423988"/>
            <a:ext cx="3195638" cy="3295650"/>
          </a:xfrm>
        </p:spPr>
      </p:pic>
      <p:sp>
        <p:nvSpPr>
          <p:cNvPr id="19" name="文本占位符 18"/>
          <p:cNvSpPr>
            <a:spLocks noGrp="1"/>
          </p:cNvSpPr>
          <p:nvPr>
            <p:ph type="body" sz="half" idx="20"/>
          </p:nvPr>
        </p:nvSpPr>
        <p:spPr/>
        <p:txBody>
          <a:bodyPr>
            <a:normAutofit fontScale="85000" lnSpcReduction="10000"/>
          </a:bodyPr>
          <a:lstStyle/>
          <a:p>
            <a:r>
              <a:rPr lang="zh-CN" altLang="en-US"/>
              <a:t>弹簧：主要作用是推动商品出货的轨道。弹簧在自动售货机里面可根据商品大小而改变，弹簧过窄，容易造成卡货，过宽会引起掉货。</a:t>
            </a:r>
          </a:p>
        </p:txBody>
      </p:sp>
    </p:spTree>
    <p:extLst>
      <p:ext uri="{BB962C8B-B14F-4D97-AF65-F5344CB8AC3E}">
        <p14:creationId xmlns:p14="http://schemas.microsoft.com/office/powerpoint/2010/main" val="3239987802"/>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circle(in)">
                                      <p:cBhvr>
                                        <p:cTn id="14" dur="2000"/>
                                        <p:tgtEl>
                                          <p:spTgt spid="22"/>
                                        </p:tgtEl>
                                      </p:cBhvr>
                                    </p:animEffec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Effect transition="in" filter="randombar(horizontal)">
                                      <p:cBhvr>
                                        <p:cTn id="19" dur="500"/>
                                        <p:tgtEl>
                                          <p:spTgt spid="17">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circle(in)">
                                      <p:cBhvr>
                                        <p:cTn id="24" dur="20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18">
                                            <p:txEl>
                                              <p:pRg st="0" end="0"/>
                                            </p:txEl>
                                          </p:spTgt>
                                        </p:tgtEl>
                                        <p:attrNameLst>
                                          <p:attrName>style.visibility</p:attrName>
                                        </p:attrNameLst>
                                      </p:cBhvr>
                                      <p:to>
                                        <p:strVal val="visible"/>
                                      </p:to>
                                    </p:set>
                                    <p:animEffect transition="in" filter="randombar(horizontal)">
                                      <p:cBhvr>
                                        <p:cTn id="29" dur="500"/>
                                        <p:tgtEl>
                                          <p:spTgt spid="18">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nodeType="click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circle(in)">
                                      <p:cBhvr>
                                        <p:cTn id="34" dur="2000"/>
                                        <p:tgtEl>
                                          <p:spTgt spid="24"/>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9">
                                            <p:txEl>
                                              <p:pRg st="0" end="0"/>
                                            </p:txEl>
                                          </p:spTgt>
                                        </p:tgtEl>
                                        <p:attrNameLst>
                                          <p:attrName>style.visibility</p:attrName>
                                        </p:attrNameLst>
                                      </p:cBhvr>
                                      <p:to>
                                        <p:strVal val="visible"/>
                                      </p:to>
                                    </p:set>
                                    <p:animEffect transition="in" filter="randombar(horizontal)">
                                      <p:cBhvr>
                                        <p:cTn id="39" dur="500"/>
                                        <p:tgtEl>
                                          <p:spTgt spid="1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7" grpId="0" build="p"/>
      <p:bldP spid="18" grpId="0" build="p"/>
      <p:bldP spid="19"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idx="15"/>
          </p:nvPr>
        </p:nvPicPr>
        <p:blipFill rotWithShape="1">
          <a:blip r:embed="rId2">
            <a:extLst>
              <a:ext uri="{28A0092B-C50C-407E-A947-70E740481C1C}">
                <a14:useLocalDpi xmlns:a14="http://schemas.microsoft.com/office/drawing/2010/main" val="0"/>
              </a:ext>
            </a:extLst>
          </a:blip>
          <a:srcRect l="-786" r="726"/>
          <a:stretch/>
        </p:blipFill>
        <p:spPr>
          <a:xfrm>
            <a:off x="781049" y="1456606"/>
            <a:ext cx="3555603" cy="3363043"/>
          </a:xfrm>
        </p:spPr>
      </p:pic>
      <p:sp>
        <p:nvSpPr>
          <p:cNvPr id="5" name="文本占位符 4"/>
          <p:cNvSpPr>
            <a:spLocks noGrp="1"/>
          </p:cNvSpPr>
          <p:nvPr>
            <p:ph type="body" sz="half" idx="18"/>
          </p:nvPr>
        </p:nvSpPr>
        <p:spPr>
          <a:xfrm>
            <a:off x="1141413" y="4980858"/>
            <a:ext cx="3195240" cy="1134191"/>
          </a:xfrm>
        </p:spPr>
        <p:txBody>
          <a:bodyPr>
            <a:normAutofit fontScale="92500" lnSpcReduction="20000"/>
          </a:bodyPr>
          <a:lstStyle/>
          <a:p>
            <a:r>
              <a:rPr lang="zh-CN" altLang="en-US"/>
              <a:t>电机：是指依据电磁感应定律实现电能转换或传递的一种电磁装置。它的主要作用是产生驱动转矩，作为用电器或各种机械的动力源。通常是指把电能转化为动能的设备。</a:t>
            </a:r>
          </a:p>
          <a:p>
            <a:endParaRPr lang="zh-CN" altLang="en-US"/>
          </a:p>
        </p:txBody>
      </p:sp>
      <p:pic>
        <p:nvPicPr>
          <p:cNvPr id="14" name="图片占位符 13"/>
          <p:cNvPicPr>
            <a:picLocks noGrp="1" noChangeAspect="1"/>
          </p:cNvPicPr>
          <p:nvPr>
            <p:ph type="pic" idx="21"/>
          </p:nvPr>
        </p:nvPicPr>
        <p:blipFill rotWithShape="1">
          <a:blip r:embed="rId3">
            <a:extLst>
              <a:ext uri="{28A0092B-C50C-407E-A947-70E740481C1C}">
                <a14:useLocalDpi xmlns:a14="http://schemas.microsoft.com/office/drawing/2010/main" val="0"/>
              </a:ext>
            </a:extLst>
          </a:blip>
          <a:srcRect l="376" t="-541" r="5289" b="4347"/>
          <a:stretch/>
        </p:blipFill>
        <p:spPr>
          <a:xfrm>
            <a:off x="4489450" y="1447800"/>
            <a:ext cx="3198813" cy="3371850"/>
          </a:xfrm>
        </p:spPr>
      </p:pic>
      <p:sp>
        <p:nvSpPr>
          <p:cNvPr id="8" name="文本占位符 7"/>
          <p:cNvSpPr>
            <a:spLocks noGrp="1"/>
          </p:cNvSpPr>
          <p:nvPr>
            <p:ph type="body" sz="half" idx="19"/>
          </p:nvPr>
        </p:nvSpPr>
        <p:spPr>
          <a:xfrm>
            <a:off x="4487593" y="4980856"/>
            <a:ext cx="3200400" cy="1134193"/>
          </a:xfrm>
        </p:spPr>
        <p:txBody>
          <a:bodyPr>
            <a:normAutofit fontScale="77500" lnSpcReduction="20000"/>
          </a:bodyPr>
          <a:lstStyle/>
          <a:p>
            <a:r>
              <a:rPr lang="zh-CN" altLang="en-US"/>
              <a:t>压缩机：是一种将低压气体提升为高压气体的从动的流体机械，是制冷系统的心脏。带制冷功能的弹簧自动售货机里面必不可少的冷气释放源。压缩机长时间工作后会积累大量灰尘，需要人工定期清洗，否则会影响制冷效果。</a:t>
            </a:r>
          </a:p>
        </p:txBody>
      </p:sp>
      <p:sp>
        <p:nvSpPr>
          <p:cNvPr id="11" name="文本占位符 10"/>
          <p:cNvSpPr>
            <a:spLocks noGrp="1"/>
          </p:cNvSpPr>
          <p:nvPr>
            <p:ph type="body" sz="half" idx="20"/>
          </p:nvPr>
        </p:nvSpPr>
        <p:spPr>
          <a:xfrm>
            <a:off x="7852442" y="4980854"/>
            <a:ext cx="3194968" cy="1134196"/>
          </a:xfrm>
        </p:spPr>
        <p:txBody>
          <a:bodyPr>
            <a:normAutofit/>
          </a:bodyPr>
          <a:lstStyle/>
          <a:p>
            <a:r>
              <a:rPr lang="zh-CN" altLang="en-US"/>
              <a:t>主控板：是弹簧自动售货机的心脏。是负责指挥控制弹簧自动售货机各部件工作的主要部分。</a:t>
            </a:r>
          </a:p>
          <a:p>
            <a:endParaRPr lang="zh-CN" altLang="en-US"/>
          </a:p>
        </p:txBody>
      </p:sp>
      <p:sp>
        <p:nvSpPr>
          <p:cNvPr id="12" name="标题 11"/>
          <p:cNvSpPr>
            <a:spLocks noGrp="1"/>
          </p:cNvSpPr>
          <p:nvPr>
            <p:ph type="title"/>
          </p:nvPr>
        </p:nvSpPr>
        <p:spPr>
          <a:xfrm>
            <a:off x="1141413" y="609600"/>
            <a:ext cx="9906000" cy="685800"/>
          </a:xfrm>
          <a:solidFill>
            <a:srgbClr val="0070C0"/>
          </a:solidFill>
        </p:spPr>
        <p:txBody>
          <a:bodyPr>
            <a:normAutofit/>
          </a:bodyPr>
          <a:lstStyle/>
          <a:p>
            <a:pPr algn="ctr"/>
            <a:r>
              <a:rPr lang="zh-CN" altLang="en-US" smtClean="0"/>
              <a:t>结构介绍</a:t>
            </a:r>
            <a:endParaRPr lang="zh-CN" altLang="en-US"/>
          </a:p>
        </p:txBody>
      </p:sp>
      <p:pic>
        <p:nvPicPr>
          <p:cNvPr id="17" name="图片占位符 16"/>
          <p:cNvPicPr>
            <a:picLocks noGrp="1" noChangeAspect="1"/>
          </p:cNvPicPr>
          <p:nvPr>
            <p:ph type="pic" idx="22"/>
          </p:nvPr>
        </p:nvPicPr>
        <p:blipFill rotWithShape="1">
          <a:blip r:embed="rId4">
            <a:extLst>
              <a:ext uri="{28A0092B-C50C-407E-A947-70E740481C1C}">
                <a14:useLocalDpi xmlns:a14="http://schemas.microsoft.com/office/drawing/2010/main" val="0"/>
              </a:ext>
            </a:extLst>
          </a:blip>
          <a:srcRect l="1841" r="630"/>
          <a:stretch/>
        </p:blipFill>
        <p:spPr>
          <a:xfrm>
            <a:off x="7851775" y="1457325"/>
            <a:ext cx="3195638" cy="3362325"/>
          </a:xfrm>
        </p:spPr>
      </p:pic>
    </p:spTree>
    <p:extLst>
      <p:ext uri="{BB962C8B-B14F-4D97-AF65-F5344CB8AC3E}">
        <p14:creationId xmlns:p14="http://schemas.microsoft.com/office/powerpoint/2010/main" val="2834041958"/>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circle(in)">
                                      <p:cBhvr>
                                        <p:cTn id="14" dur="20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circle(in)">
                                      <p:cBhvr>
                                        <p:cTn id="19" dur="20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circle(in)">
                                      <p:cBhvr>
                                        <p:cTn id="24" dur="2000"/>
                                        <p:tgtEl>
                                          <p:spTgt spid="17"/>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randombar(horizontal)">
                                      <p:cBhvr>
                                        <p:cTn id="29" dur="500"/>
                                        <p:tgtEl>
                                          <p:spTgt spid="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4" presetClass="entr" presetSubtype="10" fill="hold" grpId="0"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randombar(horizontal)">
                                      <p:cBhvr>
                                        <p:cTn id="34" dur="5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39"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build="p"/>
      <p:bldP spid="11" grpId="0" build="p"/>
      <p:bldP spid="1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idx="15"/>
          </p:nvPr>
        </p:nvPicPr>
        <p:blipFill>
          <a:blip r:embed="rId2">
            <a:extLst>
              <a:ext uri="{28A0092B-C50C-407E-A947-70E740481C1C}">
                <a14:useLocalDpi xmlns:a14="http://schemas.microsoft.com/office/drawing/2010/main" val="0"/>
              </a:ext>
            </a:extLst>
          </a:blip>
          <a:srcRect l="1355" r="1355"/>
          <a:stretch>
            <a:fillRect/>
          </a:stretch>
        </p:blipFill>
        <p:spPr>
          <a:xfrm>
            <a:off x="1141413" y="1638300"/>
            <a:ext cx="3195637" cy="3105150"/>
          </a:xfrm>
        </p:spPr>
      </p:pic>
      <p:sp>
        <p:nvSpPr>
          <p:cNvPr id="5" name="文本占位符 4"/>
          <p:cNvSpPr>
            <a:spLocks noGrp="1"/>
          </p:cNvSpPr>
          <p:nvPr>
            <p:ph type="body" sz="half" idx="18"/>
          </p:nvPr>
        </p:nvSpPr>
        <p:spPr/>
        <p:txBody>
          <a:bodyPr>
            <a:normAutofit fontScale="70000" lnSpcReduction="20000"/>
          </a:bodyPr>
          <a:lstStyle/>
          <a:p>
            <a:r>
              <a:rPr lang="zh-CN" altLang="en-US"/>
              <a:t>通讯模板：每一台弹簧自动售货机里面会有一个通讯模板，这个模板主要负责线上支付的通信接收。主控板里面的物联网卡，看起来就像一个手机电话卡，有了它机器才能联网，完成支付</a:t>
            </a:r>
            <a:r>
              <a:rPr lang="en-US" altLang="zh-CN"/>
              <a:t>---</a:t>
            </a:r>
            <a:r>
              <a:rPr lang="zh-CN" altLang="en-US"/>
              <a:t>确认动作。</a:t>
            </a:r>
          </a:p>
          <a:p>
            <a:endParaRPr lang="zh-CN" altLang="en-US"/>
          </a:p>
        </p:txBody>
      </p:sp>
      <p:pic>
        <p:nvPicPr>
          <p:cNvPr id="14" name="图片占位符 13"/>
          <p:cNvPicPr>
            <a:picLocks noGrp="1" noChangeAspect="1"/>
          </p:cNvPicPr>
          <p:nvPr>
            <p:ph type="pic" idx="21"/>
          </p:nvPr>
        </p:nvPicPr>
        <p:blipFill rotWithShape="1">
          <a:blip r:embed="rId3">
            <a:extLst>
              <a:ext uri="{28A0092B-C50C-407E-A947-70E740481C1C}">
                <a14:useLocalDpi xmlns:a14="http://schemas.microsoft.com/office/drawing/2010/main" val="0"/>
              </a:ext>
            </a:extLst>
          </a:blip>
          <a:srcRect l="-1389" r="1439"/>
          <a:stretch/>
        </p:blipFill>
        <p:spPr>
          <a:xfrm>
            <a:off x="4489450" y="1638300"/>
            <a:ext cx="3198813" cy="3105150"/>
          </a:xfrm>
        </p:spPr>
      </p:pic>
      <p:sp>
        <p:nvSpPr>
          <p:cNvPr id="8" name="文本占位符 7"/>
          <p:cNvSpPr>
            <a:spLocks noGrp="1"/>
          </p:cNvSpPr>
          <p:nvPr>
            <p:ph type="body" sz="half" idx="19"/>
          </p:nvPr>
        </p:nvSpPr>
        <p:spPr/>
        <p:txBody>
          <a:bodyPr>
            <a:normAutofit lnSpcReduction="10000"/>
          </a:bodyPr>
          <a:lstStyle/>
          <a:p>
            <a:r>
              <a:rPr lang="zh-CN" altLang="en-US"/>
              <a:t>开关电源：弹簧自动售货机的生命来源。把市电</a:t>
            </a:r>
            <a:r>
              <a:rPr lang="en-US" altLang="zh-CN"/>
              <a:t>22OV</a:t>
            </a:r>
            <a:r>
              <a:rPr lang="zh-CN" altLang="en-US"/>
              <a:t>供电转换成机器各个核心部件的所需的用电。</a:t>
            </a:r>
          </a:p>
        </p:txBody>
      </p:sp>
      <p:pic>
        <p:nvPicPr>
          <p:cNvPr id="15" name="图片占位符 14"/>
          <p:cNvPicPr>
            <a:picLocks noGrp="1" noChangeAspect="1"/>
          </p:cNvPicPr>
          <p:nvPr>
            <p:ph type="pic" idx="22"/>
          </p:nvPr>
        </p:nvPicPr>
        <p:blipFill rotWithShape="1">
          <a:blip r:embed="rId4">
            <a:extLst>
              <a:ext uri="{28A0092B-C50C-407E-A947-70E740481C1C}">
                <a14:useLocalDpi xmlns:a14="http://schemas.microsoft.com/office/drawing/2010/main" val="0"/>
              </a:ext>
            </a:extLst>
          </a:blip>
          <a:srcRect t="2395"/>
          <a:stretch/>
        </p:blipFill>
        <p:spPr>
          <a:xfrm>
            <a:off x="7851775" y="1638300"/>
            <a:ext cx="3195638" cy="3105150"/>
          </a:xfrm>
        </p:spPr>
      </p:pic>
      <p:sp>
        <p:nvSpPr>
          <p:cNvPr id="11" name="文本占位符 10"/>
          <p:cNvSpPr>
            <a:spLocks noGrp="1"/>
          </p:cNvSpPr>
          <p:nvPr>
            <p:ph type="body" sz="half" idx="20"/>
          </p:nvPr>
        </p:nvSpPr>
        <p:spPr/>
        <p:txBody>
          <a:bodyPr>
            <a:normAutofit fontScale="92500"/>
          </a:bodyPr>
          <a:lstStyle/>
          <a:p>
            <a:r>
              <a:rPr lang="zh-CN" altLang="en-US"/>
              <a:t>线束：是弹簧自动售货机里面各部件连接的桥梁像是人体的血流一样，自动售货机的线路都畅通了，机器才能正常运作。</a:t>
            </a:r>
          </a:p>
        </p:txBody>
      </p:sp>
      <p:sp>
        <p:nvSpPr>
          <p:cNvPr id="12" name="标题 11"/>
          <p:cNvSpPr>
            <a:spLocks noGrp="1"/>
          </p:cNvSpPr>
          <p:nvPr>
            <p:ph type="title"/>
          </p:nvPr>
        </p:nvSpPr>
        <p:spPr>
          <a:xfrm>
            <a:off x="1141413" y="609600"/>
            <a:ext cx="9906000" cy="781050"/>
          </a:xfrm>
          <a:solidFill>
            <a:srgbClr val="0070C0"/>
          </a:solidFill>
        </p:spPr>
        <p:txBody>
          <a:bodyPr>
            <a:normAutofit/>
          </a:bodyPr>
          <a:lstStyle/>
          <a:p>
            <a:pPr algn="ctr"/>
            <a:r>
              <a:rPr lang="zh-CN" altLang="en-US" smtClean="0"/>
              <a:t>结构介绍</a:t>
            </a:r>
            <a:endParaRPr lang="zh-CN" altLang="en-US"/>
          </a:p>
        </p:txBody>
      </p:sp>
    </p:spTree>
    <p:extLst>
      <p:ext uri="{BB962C8B-B14F-4D97-AF65-F5344CB8AC3E}">
        <p14:creationId xmlns:p14="http://schemas.microsoft.com/office/powerpoint/2010/main" val="2924197281"/>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down)">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down)">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circle(in)">
                                      <p:cBhvr>
                                        <p:cTn id="29" dur="2000"/>
                                        <p:tgtEl>
                                          <p:spTgt spid="5">
                                            <p:txEl>
                                              <p:pRg st="0" end="0"/>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6" presetClass="entr" presetSubtype="16" fill="hold" grpId="0"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circle(in)">
                                      <p:cBhvr>
                                        <p:cTn id="34" dur="2000"/>
                                        <p:tgtEl>
                                          <p:spTgt spid="8">
                                            <p:txEl>
                                              <p:pRg st="0" end="0"/>
                                            </p:txEl>
                                          </p:spTgt>
                                        </p:tgtEl>
                                      </p:cBhvr>
                                    </p:animEffect>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1">
                                            <p:txEl>
                                              <p:pRg st="0" end="0"/>
                                            </p:txEl>
                                          </p:spTgt>
                                        </p:tgtEl>
                                        <p:attrNameLst>
                                          <p:attrName>style.visibility</p:attrName>
                                        </p:attrNameLst>
                                      </p:cBhvr>
                                      <p:to>
                                        <p:strVal val="visible"/>
                                      </p:to>
                                    </p:set>
                                    <p:animEffect transition="in" filter="randombar(horizontal)">
                                      <p:cBhvr>
                                        <p:cTn id="39"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P spid="8" grpId="0" build="p"/>
      <p:bldP spid="11" grpId="0" build="p"/>
      <p:bldP spid="1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内容占位符 14"/>
          <p:cNvPicPr>
            <a:picLocks noGrp="1" noChangeAspect="1"/>
          </p:cNvPicPr>
          <p:nvPr>
            <p:ph idx="1"/>
          </p:nvPr>
        </p:nvPicPr>
        <p:blipFill rotWithShape="1">
          <a:blip r:embed="rId2" cstate="print">
            <a:extLst>
              <a:ext uri="{28A0092B-C50C-407E-A947-70E740481C1C}">
                <a14:useLocalDpi xmlns:a14="http://schemas.microsoft.com/office/drawing/2010/main" val="0"/>
              </a:ext>
            </a:extLst>
          </a:blip>
          <a:srcRect l="5649" r="8424"/>
          <a:stretch/>
        </p:blipFill>
        <p:spPr>
          <a:xfrm>
            <a:off x="3281958" y="528638"/>
            <a:ext cx="2280642" cy="5199062"/>
          </a:xfrm>
        </p:spPr>
      </p:pic>
      <p:sp>
        <p:nvSpPr>
          <p:cNvPr id="14" name="文本占位符 13"/>
          <p:cNvSpPr>
            <a:spLocks noGrp="1"/>
          </p:cNvSpPr>
          <p:nvPr>
            <p:ph type="body" sz="half" idx="2"/>
          </p:nvPr>
        </p:nvSpPr>
        <p:spPr>
          <a:xfrm>
            <a:off x="1146705" y="592666"/>
            <a:ext cx="1417703" cy="5198534"/>
          </a:xfrm>
        </p:spPr>
        <p:txBody>
          <a:bodyPr/>
          <a:lstStyle/>
          <a:p>
            <a:endParaRPr lang="zh-CN" altLang="en-US"/>
          </a:p>
          <a:p>
            <a:r>
              <a:rPr lang="zh-CN" altLang="en-US"/>
              <a:t>操作面板：是客户在使用弹簧自动售货机买卖商品时选货及支付的操作平台。由显示屏幕、操作触摸按键及刷卡位位置等组成，显示屏幕一般会显示商品的售价、支付方式等。</a:t>
            </a:r>
          </a:p>
        </p:txBody>
      </p:sp>
      <p:pic>
        <p:nvPicPr>
          <p:cNvPr id="16" name="图片 15"/>
          <p:cNvPicPr>
            <a:picLocks noChangeAspect="1"/>
          </p:cNvPicPr>
          <p:nvPr/>
        </p:nvPicPr>
        <p:blipFill rotWithShape="1">
          <a:blip r:embed="rId3" cstate="print">
            <a:extLst>
              <a:ext uri="{28A0092B-C50C-407E-A947-70E740481C1C}">
                <a14:useLocalDpi xmlns:a14="http://schemas.microsoft.com/office/drawing/2010/main" val="0"/>
              </a:ext>
            </a:extLst>
          </a:blip>
          <a:srcRect l="11352" r="6764"/>
          <a:stretch/>
        </p:blipFill>
        <p:spPr>
          <a:xfrm>
            <a:off x="6280150" y="503238"/>
            <a:ext cx="2152650" cy="5199062"/>
          </a:xfrm>
          <a:prstGeom prst="rect">
            <a:avLst/>
          </a:prstGeom>
        </p:spPr>
      </p:pic>
      <p:pic>
        <p:nvPicPr>
          <p:cNvPr id="17" name="图片 16"/>
          <p:cNvPicPr>
            <a:picLocks noChangeAspect="1"/>
          </p:cNvPicPr>
          <p:nvPr/>
        </p:nvPicPr>
        <p:blipFill rotWithShape="1">
          <a:blip r:embed="rId4" cstate="print">
            <a:extLst>
              <a:ext uri="{28A0092B-C50C-407E-A947-70E740481C1C}">
                <a14:useLocalDpi xmlns:a14="http://schemas.microsoft.com/office/drawing/2010/main" val="0"/>
              </a:ext>
            </a:extLst>
          </a:blip>
          <a:srcRect l="16222" r="10445"/>
          <a:stretch/>
        </p:blipFill>
        <p:spPr>
          <a:xfrm>
            <a:off x="9150350" y="503238"/>
            <a:ext cx="2095500" cy="5173662"/>
          </a:xfrm>
          <a:prstGeom prst="rect">
            <a:avLst/>
          </a:prstGeom>
        </p:spPr>
      </p:pic>
    </p:spTree>
    <p:extLst>
      <p:ext uri="{BB962C8B-B14F-4D97-AF65-F5344CB8AC3E}">
        <p14:creationId xmlns:p14="http://schemas.microsoft.com/office/powerpoint/2010/main" val="40969469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4">
                                            <p:txEl>
                                              <p:pRg st="1" end="1"/>
                                            </p:txEl>
                                          </p:spTgt>
                                        </p:tgtEl>
                                        <p:attrNameLst>
                                          <p:attrName>style.visibility</p:attrName>
                                        </p:attrNameLst>
                                      </p:cBhvr>
                                      <p:to>
                                        <p:strVal val="visible"/>
                                      </p:to>
                                    </p:set>
                                    <p:animEffect transition="in" filter="barn(inVertical)">
                                      <p:cBhvr>
                                        <p:cTn id="7" dur="500"/>
                                        <p:tgtEl>
                                          <p:spTgt spid="14">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1000"/>
                                        <p:tgtEl>
                                          <p:spTgt spid="16"/>
                                        </p:tgtEl>
                                      </p:cBhvr>
                                    </p:animEffect>
                                    <p:anim calcmode="lin" valueType="num">
                                      <p:cBhvr>
                                        <p:cTn id="20" dur="1000" fill="hold"/>
                                        <p:tgtEl>
                                          <p:spTgt spid="16"/>
                                        </p:tgtEl>
                                        <p:attrNameLst>
                                          <p:attrName>ppt_x</p:attrName>
                                        </p:attrNameLst>
                                      </p:cBhvr>
                                      <p:tavLst>
                                        <p:tav tm="0">
                                          <p:val>
                                            <p:strVal val="#ppt_x"/>
                                          </p:val>
                                        </p:tav>
                                        <p:tav tm="100000">
                                          <p:val>
                                            <p:strVal val="#ppt_x"/>
                                          </p:val>
                                        </p:tav>
                                      </p:tavLst>
                                    </p:anim>
                                    <p:anim calcmode="lin" valueType="num">
                                      <p:cBhvr>
                                        <p:cTn id="2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fade">
                                      <p:cBhvr>
                                        <p:cTn id="26" dur="1000"/>
                                        <p:tgtEl>
                                          <p:spTgt spid="17"/>
                                        </p:tgtEl>
                                      </p:cBhvr>
                                    </p:animEffect>
                                    <p:anim calcmode="lin" valueType="num">
                                      <p:cBhvr>
                                        <p:cTn id="27" dur="1000" fill="hold"/>
                                        <p:tgtEl>
                                          <p:spTgt spid="17"/>
                                        </p:tgtEl>
                                        <p:attrNameLst>
                                          <p:attrName>ppt_x</p:attrName>
                                        </p:attrNameLst>
                                      </p:cBhvr>
                                      <p:tavLst>
                                        <p:tav tm="0">
                                          <p:val>
                                            <p:strVal val="#ppt_x"/>
                                          </p:val>
                                        </p:tav>
                                        <p:tav tm="100000">
                                          <p:val>
                                            <p:strVal val="#ppt_x"/>
                                          </p:val>
                                        </p:tav>
                                      </p:tavLst>
                                    </p:anim>
                                    <p:anim calcmode="lin" valueType="num">
                                      <p:cBhvr>
                                        <p:cTn id="28"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电路">
  <a:themeElements>
    <a:clrScheme name="电路">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电路">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电路">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TM04033919[[fn=电路]]</Template>
  <TotalTime>143</TotalTime>
  <Words>1244</Words>
  <Application>Microsoft Office PowerPoint</Application>
  <PresentationFormat>宽屏</PresentationFormat>
  <Paragraphs>27</Paragraphs>
  <Slides>12</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12</vt:i4>
      </vt:variant>
    </vt:vector>
  </HeadingPairs>
  <TitlesOfParts>
    <vt:vector size="18" baseType="lpstr">
      <vt:lpstr>Tw Cen MT</vt:lpstr>
      <vt:lpstr>黑体</vt:lpstr>
      <vt:lpstr>宋体</vt:lpstr>
      <vt:lpstr>Arial</vt:lpstr>
      <vt:lpstr>Trebuchet MS</vt:lpstr>
      <vt:lpstr>电路</vt:lpstr>
      <vt:lpstr>自动售货机</vt:lpstr>
      <vt:lpstr>自动售货机</vt:lpstr>
      <vt:lpstr>发展史</vt:lpstr>
      <vt:lpstr>PowerPoint 演示文稿</vt:lpstr>
      <vt:lpstr>总体结构</vt:lpstr>
      <vt:lpstr>结构介绍</vt:lpstr>
      <vt:lpstr>结构介绍</vt:lpstr>
      <vt:lpstr>结构介绍</vt:lpstr>
      <vt:lpstr>PowerPoint 演示文稿</vt:lpstr>
      <vt:lpstr>PowerPoint 演示文稿</vt:lpstr>
      <vt:lpstr>PowerPoint 演示文稿</vt:lpstr>
      <vt:lpstr>谢谢大家！</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自动售货机</dc:title>
  <dc:creator>Administrator</dc:creator>
  <cp:lastModifiedBy>Administrator</cp:lastModifiedBy>
  <cp:revision>13</cp:revision>
  <dcterms:created xsi:type="dcterms:W3CDTF">2018-09-20T04:54:05Z</dcterms:created>
  <dcterms:modified xsi:type="dcterms:W3CDTF">2018-09-20T07:17:18Z</dcterms:modified>
</cp:coreProperties>
</file>